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sorterViewPr>
    <p:cViewPr>
      <p:scale>
        <a:sx n="100" d="100"/>
        <a:sy n="100" d="100"/>
      </p:scale>
      <p:origin x="0" y="3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66FF2406-6E89-44B1-9A49-DFB5FB07C542}" type="datetimeFigureOut">
              <a:rPr lang="en-GB" smtClean="0"/>
              <a:t>29/01/2021</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en-GB" smtClean="0"/>
              <a:t>Copyright Purple Patch Careers November 2020</a:t>
            </a:r>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7952487-3CFB-4068-A42F-81F7FE2707CB}" type="slidenum">
              <a:rPr lang="en-GB" smtClean="0"/>
              <a:t>‹#›</a:t>
            </a:fld>
            <a:endParaRPr lang="en-GB"/>
          </a:p>
        </p:txBody>
      </p:sp>
    </p:spTree>
    <p:extLst>
      <p:ext uri="{BB962C8B-B14F-4D97-AF65-F5344CB8AC3E}">
        <p14:creationId xmlns:p14="http://schemas.microsoft.com/office/powerpoint/2010/main" val="276300036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354626D-7097-401A-9201-A67F7AA4D944}" type="datetimeFigureOut">
              <a:rPr lang="en-GB" smtClean="0"/>
              <a:t>29/01/2021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en-GB" smtClean="0"/>
              <a:t>Copyright Purple Patch Careers November 2020</a:t>
            </a: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D44456-7376-406D-BF0D-4FC0A2202662}" type="slidenum">
              <a:rPr lang="en-GB" smtClean="0"/>
              <a:t>‹#›</a:t>
            </a:fld>
            <a:endParaRPr lang="en-GB"/>
          </a:p>
        </p:txBody>
      </p:sp>
    </p:spTree>
    <p:extLst>
      <p:ext uri="{BB962C8B-B14F-4D97-AF65-F5344CB8AC3E}">
        <p14:creationId xmlns:p14="http://schemas.microsoft.com/office/powerpoint/2010/main" val="2127973991"/>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2933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283017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131141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51011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71292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289964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147983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17686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146570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298112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88058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308934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264327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254847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Copyright Purple Patch Careers November 2020</a:t>
            </a:r>
            <a:endParaRPr lang="en-GB"/>
          </a:p>
        </p:txBody>
      </p:sp>
    </p:spTree>
    <p:extLst>
      <p:ext uri="{BB962C8B-B14F-4D97-AF65-F5344CB8AC3E}">
        <p14:creationId xmlns:p14="http://schemas.microsoft.com/office/powerpoint/2010/main" val="4170026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52E5A67-8EDD-4816-93FD-AD82B49FB5CD}" type="datetime1">
              <a:rPr lang="en-GB" smtClean="0"/>
              <a:t>29/01/2021</a:t>
            </a:fld>
            <a:endParaRPr lang="en-GB"/>
          </a:p>
        </p:txBody>
      </p:sp>
      <p:sp>
        <p:nvSpPr>
          <p:cNvPr id="5" name="Footer Placeholder 4"/>
          <p:cNvSpPr>
            <a:spLocks noGrp="1"/>
          </p:cNvSpPr>
          <p:nvPr>
            <p:ph type="ftr" sz="quarter" idx="11"/>
          </p:nvPr>
        </p:nvSpPr>
        <p:spPr/>
        <p:txBody>
          <a:bodyPr/>
          <a:lstStyle/>
          <a:p>
            <a:r>
              <a:rPr lang="en-GB" smtClean="0"/>
              <a:t>Copyright : Purple Patch Careers November 2020</a:t>
            </a:r>
            <a:endParaRPr lang="en-GB"/>
          </a:p>
        </p:txBody>
      </p:sp>
      <p:sp>
        <p:nvSpPr>
          <p:cNvPr id="6" name="Slide Number Placeholder 5"/>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193413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53B67A3-ADBA-4E77-869E-A72FA477C314}" type="datetime1">
              <a:rPr lang="en-GB" smtClean="0"/>
              <a:t>29/01/2021</a:t>
            </a:fld>
            <a:endParaRPr lang="en-GB"/>
          </a:p>
        </p:txBody>
      </p:sp>
      <p:sp>
        <p:nvSpPr>
          <p:cNvPr id="5" name="Footer Placeholder 4"/>
          <p:cNvSpPr>
            <a:spLocks noGrp="1"/>
          </p:cNvSpPr>
          <p:nvPr>
            <p:ph type="ftr" sz="quarter" idx="11"/>
          </p:nvPr>
        </p:nvSpPr>
        <p:spPr/>
        <p:txBody>
          <a:bodyPr/>
          <a:lstStyle/>
          <a:p>
            <a:r>
              <a:rPr lang="en-GB" smtClean="0"/>
              <a:t>Copyright : Purple Patch Careers November 2020</a:t>
            </a:r>
            <a:endParaRPr lang="en-GB"/>
          </a:p>
        </p:txBody>
      </p:sp>
      <p:sp>
        <p:nvSpPr>
          <p:cNvPr id="6" name="Slide Number Placeholder 5"/>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294938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168130-0501-477A-A9C0-3756AD90F515}" type="datetime1">
              <a:rPr lang="en-GB" smtClean="0"/>
              <a:t>29/01/2021</a:t>
            </a:fld>
            <a:endParaRPr lang="en-GB"/>
          </a:p>
        </p:txBody>
      </p:sp>
      <p:sp>
        <p:nvSpPr>
          <p:cNvPr id="5" name="Footer Placeholder 4"/>
          <p:cNvSpPr>
            <a:spLocks noGrp="1"/>
          </p:cNvSpPr>
          <p:nvPr>
            <p:ph type="ftr" sz="quarter" idx="11"/>
          </p:nvPr>
        </p:nvSpPr>
        <p:spPr/>
        <p:txBody>
          <a:bodyPr/>
          <a:lstStyle/>
          <a:p>
            <a:r>
              <a:rPr lang="en-GB" smtClean="0"/>
              <a:t>Copyright : Purple Patch Careers November 2020</a:t>
            </a:r>
            <a:endParaRPr lang="en-GB"/>
          </a:p>
        </p:txBody>
      </p:sp>
      <p:sp>
        <p:nvSpPr>
          <p:cNvPr id="6" name="Slide Number Placeholder 5"/>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33784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60C0A9-F942-4AE3-915A-02FEFEF616F7}" type="datetime1">
              <a:rPr lang="en-GB" smtClean="0"/>
              <a:t>29/01/2021</a:t>
            </a:fld>
            <a:endParaRPr lang="en-GB"/>
          </a:p>
        </p:txBody>
      </p:sp>
      <p:sp>
        <p:nvSpPr>
          <p:cNvPr id="5" name="Footer Placeholder 4"/>
          <p:cNvSpPr>
            <a:spLocks noGrp="1"/>
          </p:cNvSpPr>
          <p:nvPr>
            <p:ph type="ftr" sz="quarter" idx="11"/>
          </p:nvPr>
        </p:nvSpPr>
        <p:spPr/>
        <p:txBody>
          <a:bodyPr/>
          <a:lstStyle/>
          <a:p>
            <a:r>
              <a:rPr lang="en-GB" smtClean="0"/>
              <a:t>Copyright : Purple Patch Careers November 2020</a:t>
            </a:r>
            <a:endParaRPr lang="en-GB"/>
          </a:p>
        </p:txBody>
      </p:sp>
      <p:sp>
        <p:nvSpPr>
          <p:cNvPr id="6" name="Slide Number Placeholder 5"/>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236864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479F46-19F8-48BE-B907-2F9C0184C05F}" type="datetime1">
              <a:rPr lang="en-GB" smtClean="0"/>
              <a:t>29/01/2021</a:t>
            </a:fld>
            <a:endParaRPr lang="en-GB"/>
          </a:p>
        </p:txBody>
      </p:sp>
      <p:sp>
        <p:nvSpPr>
          <p:cNvPr id="5" name="Footer Placeholder 4"/>
          <p:cNvSpPr>
            <a:spLocks noGrp="1"/>
          </p:cNvSpPr>
          <p:nvPr>
            <p:ph type="ftr" sz="quarter" idx="11"/>
          </p:nvPr>
        </p:nvSpPr>
        <p:spPr/>
        <p:txBody>
          <a:bodyPr/>
          <a:lstStyle/>
          <a:p>
            <a:r>
              <a:rPr lang="en-GB" smtClean="0"/>
              <a:t>Copyright : Purple Patch Careers November 2020</a:t>
            </a:r>
            <a:endParaRPr lang="en-GB"/>
          </a:p>
        </p:txBody>
      </p:sp>
      <p:sp>
        <p:nvSpPr>
          <p:cNvPr id="6" name="Slide Number Placeholder 5"/>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138094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057B32B-918C-424D-81A6-E03B41F08445}" type="datetime1">
              <a:rPr lang="en-GB" smtClean="0"/>
              <a:t>29/01/2021</a:t>
            </a:fld>
            <a:endParaRPr lang="en-GB"/>
          </a:p>
        </p:txBody>
      </p:sp>
      <p:sp>
        <p:nvSpPr>
          <p:cNvPr id="6" name="Footer Placeholder 5"/>
          <p:cNvSpPr>
            <a:spLocks noGrp="1"/>
          </p:cNvSpPr>
          <p:nvPr>
            <p:ph type="ftr" sz="quarter" idx="11"/>
          </p:nvPr>
        </p:nvSpPr>
        <p:spPr/>
        <p:txBody>
          <a:bodyPr/>
          <a:lstStyle/>
          <a:p>
            <a:r>
              <a:rPr lang="en-GB" smtClean="0"/>
              <a:t>Copyright : Purple Patch Careers November 2020</a:t>
            </a:r>
            <a:endParaRPr lang="en-GB"/>
          </a:p>
        </p:txBody>
      </p:sp>
      <p:sp>
        <p:nvSpPr>
          <p:cNvPr id="7" name="Slide Number Placeholder 6"/>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3513107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FF53F5-C17E-4F24-A331-616405685D54}" type="datetime1">
              <a:rPr lang="en-GB" smtClean="0"/>
              <a:t>29/01/2021</a:t>
            </a:fld>
            <a:endParaRPr lang="en-GB"/>
          </a:p>
        </p:txBody>
      </p:sp>
      <p:sp>
        <p:nvSpPr>
          <p:cNvPr id="8" name="Footer Placeholder 7"/>
          <p:cNvSpPr>
            <a:spLocks noGrp="1"/>
          </p:cNvSpPr>
          <p:nvPr>
            <p:ph type="ftr" sz="quarter" idx="11"/>
          </p:nvPr>
        </p:nvSpPr>
        <p:spPr/>
        <p:txBody>
          <a:bodyPr/>
          <a:lstStyle/>
          <a:p>
            <a:r>
              <a:rPr lang="en-GB" smtClean="0"/>
              <a:t>Copyright : Purple Patch Careers November 2020</a:t>
            </a:r>
            <a:endParaRPr lang="en-GB"/>
          </a:p>
        </p:txBody>
      </p:sp>
      <p:sp>
        <p:nvSpPr>
          <p:cNvPr id="9" name="Slide Number Placeholder 8"/>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363913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7C0286C-1A8F-4DFC-BF65-97831818A85D}" type="datetime1">
              <a:rPr lang="en-GB" smtClean="0"/>
              <a:t>29/01/2021</a:t>
            </a:fld>
            <a:endParaRPr lang="en-GB"/>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sp>
        <p:nvSpPr>
          <p:cNvPr id="5" name="Slide Number Placeholder 4"/>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373779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FC44D3-C386-498C-BDBA-73C13754AAE1}" type="datetime1">
              <a:rPr lang="en-GB" smtClean="0"/>
              <a:t>29/01/2021</a:t>
            </a:fld>
            <a:endParaRPr lang="en-GB"/>
          </a:p>
        </p:txBody>
      </p:sp>
      <p:sp>
        <p:nvSpPr>
          <p:cNvPr id="3" name="Footer Placeholder 2"/>
          <p:cNvSpPr>
            <a:spLocks noGrp="1"/>
          </p:cNvSpPr>
          <p:nvPr>
            <p:ph type="ftr" sz="quarter" idx="11"/>
          </p:nvPr>
        </p:nvSpPr>
        <p:spPr/>
        <p:txBody>
          <a:bodyPr/>
          <a:lstStyle/>
          <a:p>
            <a:r>
              <a:rPr lang="en-GB" smtClean="0"/>
              <a:t>Copyright : Purple Patch Careers November 2020</a:t>
            </a:r>
            <a:endParaRPr lang="en-GB"/>
          </a:p>
        </p:txBody>
      </p:sp>
      <p:sp>
        <p:nvSpPr>
          <p:cNvPr id="4" name="Slide Number Placeholder 3"/>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41359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4FACC5-6C06-4F04-A619-DBE23CB05140}" type="datetime1">
              <a:rPr lang="en-GB" smtClean="0"/>
              <a:t>29/01/2021</a:t>
            </a:fld>
            <a:endParaRPr lang="en-GB"/>
          </a:p>
        </p:txBody>
      </p:sp>
      <p:sp>
        <p:nvSpPr>
          <p:cNvPr id="6" name="Footer Placeholder 5"/>
          <p:cNvSpPr>
            <a:spLocks noGrp="1"/>
          </p:cNvSpPr>
          <p:nvPr>
            <p:ph type="ftr" sz="quarter" idx="11"/>
          </p:nvPr>
        </p:nvSpPr>
        <p:spPr/>
        <p:txBody>
          <a:bodyPr/>
          <a:lstStyle/>
          <a:p>
            <a:r>
              <a:rPr lang="en-GB" smtClean="0"/>
              <a:t>Copyright : Purple Patch Careers November 2020</a:t>
            </a:r>
            <a:endParaRPr lang="en-GB"/>
          </a:p>
        </p:txBody>
      </p:sp>
      <p:sp>
        <p:nvSpPr>
          <p:cNvPr id="7" name="Slide Number Placeholder 6"/>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3590910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FC75AF-6C1D-4D12-BDB3-705110DFD91D}" type="datetime1">
              <a:rPr lang="en-GB" smtClean="0"/>
              <a:t>29/01/2021</a:t>
            </a:fld>
            <a:endParaRPr lang="en-GB"/>
          </a:p>
        </p:txBody>
      </p:sp>
      <p:sp>
        <p:nvSpPr>
          <p:cNvPr id="6" name="Footer Placeholder 5"/>
          <p:cNvSpPr>
            <a:spLocks noGrp="1"/>
          </p:cNvSpPr>
          <p:nvPr>
            <p:ph type="ftr" sz="quarter" idx="11"/>
          </p:nvPr>
        </p:nvSpPr>
        <p:spPr/>
        <p:txBody>
          <a:bodyPr/>
          <a:lstStyle/>
          <a:p>
            <a:r>
              <a:rPr lang="en-GB" smtClean="0"/>
              <a:t>Copyright : Purple Patch Careers November 2020</a:t>
            </a:r>
            <a:endParaRPr lang="en-GB"/>
          </a:p>
        </p:txBody>
      </p:sp>
      <p:sp>
        <p:nvSpPr>
          <p:cNvPr id="7" name="Slide Number Placeholder 6"/>
          <p:cNvSpPr>
            <a:spLocks noGrp="1"/>
          </p:cNvSpPr>
          <p:nvPr>
            <p:ph type="sldNum" sz="quarter" idx="12"/>
          </p:nvPr>
        </p:nvSpPr>
        <p:spPr/>
        <p:txBody>
          <a:bodyPr/>
          <a:lstStyle/>
          <a:p>
            <a:fld id="{FE2EB556-C0B1-4B3C-AC2F-4CC0214A0730}" type="slidenum">
              <a:rPr lang="en-GB" smtClean="0"/>
              <a:t>‹#›</a:t>
            </a:fld>
            <a:endParaRPr lang="en-GB"/>
          </a:p>
        </p:txBody>
      </p:sp>
    </p:spTree>
    <p:extLst>
      <p:ext uri="{BB962C8B-B14F-4D97-AF65-F5344CB8AC3E}">
        <p14:creationId xmlns:p14="http://schemas.microsoft.com/office/powerpoint/2010/main" val="421617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C815C-B775-465D-B9AD-01553A01D9FD}" type="datetime1">
              <a:rPr lang="en-GB" smtClean="0"/>
              <a:t>29/01/2021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Copyright : Purple Patch Careers November 2020</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EB556-C0B1-4B3C-AC2F-4CC0214A0730}" type="slidenum">
              <a:rPr lang="en-GB" smtClean="0"/>
              <a:t>‹#›</a:t>
            </a:fld>
            <a:endParaRPr lang="en-GB"/>
          </a:p>
        </p:txBody>
      </p:sp>
    </p:spTree>
    <p:extLst>
      <p:ext uri="{BB962C8B-B14F-4D97-AF65-F5344CB8AC3E}">
        <p14:creationId xmlns:p14="http://schemas.microsoft.com/office/powerpoint/2010/main" val="1125256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hyperlink" Target="http://www.logonmoveon.co.uk/"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mailto:sue@purplepatchcareers.co.uk" TargetMode="External"/><Relationship Id="rId3" Type="http://schemas.openxmlformats.org/officeDocument/2006/relationships/slideLayout" Target="../slideLayouts/slideLayout2.xml"/><Relationship Id="rId7" Type="http://schemas.openxmlformats.org/officeDocument/2006/relationships/hyperlink" Target="http://www.findapprenticeship.service.gov.uk/" TargetMode="Externa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http://www.ucas.com/" TargetMode="External"/><Relationship Id="rId5" Type="http://schemas.openxmlformats.org/officeDocument/2006/relationships/hyperlink" Target="http://www.nationalcareers.service.direct.gov.uk/" TargetMode="External"/><Relationship Id="rId4" Type="http://schemas.openxmlformats.org/officeDocument/2006/relationships/notesSlide" Target="../notesSlides/notesSlide15.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png"/><Relationship Id="rId5" Type="http://schemas.openxmlformats.org/officeDocument/2006/relationships/hyperlink" Target="https://www.youtube.com/watch?v=FaMTedT6P0I"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980728"/>
            <a:ext cx="8062664" cy="5472607"/>
          </a:xfrm>
        </p:spPr>
        <p:txBody>
          <a:bodyPr>
            <a:normAutofit fontScale="90000"/>
          </a:bodyPr>
          <a:lstStyle/>
          <a:p>
            <a:r>
              <a:rPr lang="en-GB" dirty="0" smtClean="0">
                <a:latin typeface="Kristen ITC" panose="03050502040202030202" pitchFamily="66" charset="0"/>
              </a:rPr>
              <a:t/>
            </a:r>
            <a:br>
              <a:rPr lang="en-GB" dirty="0" smtClean="0">
                <a:latin typeface="Kristen ITC" panose="03050502040202030202" pitchFamily="66" charset="0"/>
              </a:rPr>
            </a:br>
            <a:r>
              <a:rPr lang="en-GB" dirty="0">
                <a:latin typeface="Kristen ITC" panose="03050502040202030202" pitchFamily="66" charset="0"/>
              </a:rPr>
              <a:t/>
            </a:r>
            <a:br>
              <a:rPr lang="en-GB" dirty="0">
                <a:latin typeface="Kristen ITC" panose="03050502040202030202" pitchFamily="66" charset="0"/>
              </a:rPr>
            </a:br>
            <a:r>
              <a:rPr lang="en-GB" dirty="0" smtClean="0">
                <a:latin typeface="Kristen ITC" panose="03050502040202030202" pitchFamily="66" charset="0"/>
              </a:rPr>
              <a:t/>
            </a:r>
            <a:br>
              <a:rPr lang="en-GB" dirty="0" smtClean="0">
                <a:latin typeface="Kristen ITC" panose="03050502040202030202" pitchFamily="66" charset="0"/>
              </a:rPr>
            </a:br>
            <a:r>
              <a:rPr lang="en-GB" dirty="0" smtClean="0">
                <a:latin typeface="Kristen ITC" panose="03050502040202030202" pitchFamily="66" charset="0"/>
              </a:rPr>
              <a:t>Options at 16+ </a:t>
            </a:r>
            <a:br>
              <a:rPr lang="en-GB" dirty="0" smtClean="0">
                <a:latin typeface="Kristen ITC" panose="03050502040202030202" pitchFamily="66" charset="0"/>
              </a:rPr>
            </a:br>
            <a:r>
              <a:rPr lang="en-GB" dirty="0" smtClean="0">
                <a:latin typeface="Kristen ITC" panose="03050502040202030202" pitchFamily="66" charset="0"/>
              </a:rPr>
              <a:t>Presentation</a:t>
            </a:r>
            <a:br>
              <a:rPr lang="en-GB" dirty="0" smtClean="0">
                <a:latin typeface="Kristen ITC" panose="03050502040202030202" pitchFamily="66" charset="0"/>
              </a:rPr>
            </a:br>
            <a:r>
              <a:rPr lang="en-GB" dirty="0">
                <a:latin typeface="Kristen ITC" panose="03050502040202030202" pitchFamily="66" charset="0"/>
              </a:rPr>
              <a:t/>
            </a:r>
            <a:br>
              <a:rPr lang="en-GB" dirty="0">
                <a:latin typeface="Kristen ITC" panose="03050502040202030202" pitchFamily="66" charset="0"/>
              </a:rPr>
            </a:br>
            <a:r>
              <a:rPr lang="en-GB" dirty="0" smtClean="0">
                <a:latin typeface="Kristen ITC" panose="03050502040202030202" pitchFamily="66" charset="0"/>
              </a:rPr>
              <a:t/>
            </a:r>
            <a:br>
              <a:rPr lang="en-GB" dirty="0" smtClean="0">
                <a:latin typeface="Kristen ITC" panose="03050502040202030202" pitchFamily="66" charset="0"/>
              </a:rPr>
            </a:br>
            <a:r>
              <a:rPr lang="en-GB" dirty="0" smtClean="0">
                <a:latin typeface="Kristen ITC" panose="03050502040202030202" pitchFamily="66" charset="0"/>
              </a:rPr>
              <a:t/>
            </a:r>
            <a:br>
              <a:rPr lang="en-GB" dirty="0" smtClean="0">
                <a:latin typeface="Kristen ITC" panose="03050502040202030202" pitchFamily="66" charset="0"/>
              </a:rPr>
            </a:br>
            <a:endParaRPr lang="en-GB" dirty="0">
              <a:latin typeface="Kristen ITC" panose="03050502040202030202" pitchFamily="66" charset="0"/>
            </a:endParaRPr>
          </a:p>
        </p:txBody>
      </p:sp>
      <p:sp>
        <p:nvSpPr>
          <p:cNvPr id="3" name="Footer Placeholder 2"/>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93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The Apprenticeship Route</a:t>
            </a:r>
            <a:endParaRPr lang="en-GB" dirty="0">
              <a:latin typeface="Kristen ITC" panose="03050502040202030202" pitchFamily="66" charset="0"/>
            </a:endParaRPr>
          </a:p>
        </p:txBody>
      </p:sp>
      <p:sp>
        <p:nvSpPr>
          <p:cNvPr id="3" name="Content Placeholder 2"/>
          <p:cNvSpPr>
            <a:spLocks noGrp="1"/>
          </p:cNvSpPr>
          <p:nvPr>
            <p:ph idx="1"/>
          </p:nvPr>
        </p:nvSpPr>
        <p:spPr/>
        <p:txBody>
          <a:bodyPr>
            <a:normAutofit fontScale="55000" lnSpcReduction="20000"/>
          </a:bodyPr>
          <a:lstStyle/>
          <a:p>
            <a:r>
              <a:rPr lang="en-GB" dirty="0" smtClean="0"/>
              <a:t>This route is appropriate for learners who prefer a hands-on learning style.  It is important to work hard and get the best results you can, especially in the core subjects as these are often asked for by employers and training providers.   An Employer-Led Apprenticeship means that you are employed by a company and you will receive a wage, the company will be linked to a training provider who will deliver the NVQ qualification part of the apprenticeship, usually one day a week.</a:t>
            </a:r>
          </a:p>
          <a:p>
            <a:r>
              <a:rPr lang="en-GB" dirty="0" smtClean="0"/>
              <a:t>If you do not have an employer placement but you are ready to start an apprenticeship, then you could consider a pre-apprenticeship programme with a training provider, which should  provide you with work experience opportunities and help with getting into employment.</a:t>
            </a:r>
          </a:p>
          <a:p>
            <a:r>
              <a:rPr lang="en-GB" dirty="0" smtClean="0"/>
              <a:t>You need to be prepared to take aptitude tests or assessments, especially for engineering, motor vehicle and construction apprenticeships. You can ask for sample tests to help you  prepare, but you can also do word and number games to help you. You will also need to  prepare carefully for any interviews you are offered – so dress smartly, arrive on time and think about the questions you could be asked.  </a:t>
            </a:r>
          </a:p>
          <a:p>
            <a:r>
              <a:rPr lang="en-GB" dirty="0" smtClean="0"/>
              <a:t>There are an increasing number of apprenticeship vacancies but they are still very               competitive, it is therefore advisable to apply for full-time education as well as a back-up.</a:t>
            </a:r>
          </a:p>
          <a:p>
            <a:endParaRPr lang="en-GB" dirty="0"/>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76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dirty="0" smtClean="0">
                <a:latin typeface="Kristen ITC" panose="03050502040202030202" pitchFamily="66" charset="0"/>
              </a:rPr>
              <a:t>A new qualification – a ‘T’ Level</a:t>
            </a:r>
            <a:endParaRPr lang="en-GB" dirty="0">
              <a:latin typeface="Kristen ITC" panose="03050502040202030202" pitchFamily="66" charset="0"/>
            </a:endParaRPr>
          </a:p>
        </p:txBody>
      </p:sp>
      <p:sp>
        <p:nvSpPr>
          <p:cNvPr id="3" name="Content Placeholder 2"/>
          <p:cNvSpPr>
            <a:spLocks noGrp="1"/>
          </p:cNvSpPr>
          <p:nvPr>
            <p:ph idx="1"/>
          </p:nvPr>
        </p:nvSpPr>
        <p:spPr/>
        <p:txBody>
          <a:bodyPr>
            <a:normAutofit fontScale="85000" lnSpcReduction="20000"/>
          </a:bodyPr>
          <a:lstStyle/>
          <a:p>
            <a:r>
              <a:rPr lang="en-GB" dirty="0" smtClean="0"/>
              <a:t>This route is suitable for students who want an alternative to ‘A’ levels and would like to combine theory and practical work.  The courses will take  two years to complete and will have a substantial work placement as a minimum of 45 days is expected.</a:t>
            </a:r>
          </a:p>
          <a:p>
            <a:r>
              <a:rPr lang="en-GB" dirty="0" smtClean="0"/>
              <a:t>These are work-related ‘technical’ qualifications that employers and professional bodies have helped to develop. </a:t>
            </a:r>
          </a:p>
          <a:p>
            <a:r>
              <a:rPr lang="en-GB" dirty="0" smtClean="0"/>
              <a:t>Each ‘T’ Level has occupation-specific requirements and students will  need to pass all of the  elements to achieve the nationally recognised qualification showing an overall grade of pass, merit or  distinction.  </a:t>
            </a:r>
            <a:endParaRPr lang="en-GB" dirty="0"/>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63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So … to DISCOVER</a:t>
            </a:r>
            <a:endParaRPr lang="en-GB" dirty="0">
              <a:latin typeface="Kristen ITC" panose="03050502040202030202" pitchFamily="66" charset="0"/>
            </a:endParaRPr>
          </a:p>
        </p:txBody>
      </p:sp>
      <p:sp>
        <p:nvSpPr>
          <p:cNvPr id="3" name="Content Placeholder 2"/>
          <p:cNvSpPr>
            <a:spLocks noGrp="1"/>
          </p:cNvSpPr>
          <p:nvPr>
            <p:ph idx="1"/>
          </p:nvPr>
        </p:nvSpPr>
        <p:spPr/>
        <p:txBody>
          <a:bodyPr/>
          <a:lstStyle/>
          <a:p>
            <a:pPr marL="0" indent="0">
              <a:buNone/>
            </a:pPr>
            <a:r>
              <a:rPr lang="en-GB" dirty="0" smtClean="0"/>
              <a:t>		</a:t>
            </a:r>
          </a:p>
          <a:p>
            <a:pPr marL="0" indent="0">
              <a:buNone/>
            </a:pPr>
            <a:endParaRPr lang="en-GB" dirty="0"/>
          </a:p>
          <a:p>
            <a:pPr marL="0" indent="0">
              <a:buNone/>
            </a:pPr>
            <a:r>
              <a:rPr lang="en-GB" dirty="0" smtClean="0"/>
              <a:t>		</a:t>
            </a:r>
            <a:r>
              <a:rPr lang="en-GB" sz="4800" dirty="0" smtClean="0">
                <a:hlinkClick r:id="rId5"/>
              </a:rPr>
              <a:t>www.logonmoveon.co.uk</a:t>
            </a:r>
            <a:r>
              <a:rPr lang="en-GB" sz="4800" dirty="0" smtClean="0"/>
              <a:t> </a:t>
            </a:r>
            <a:endParaRPr lang="en-GB" sz="4800" dirty="0"/>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87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76672"/>
            <a:ext cx="8597688" cy="570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GB" smtClean="0"/>
              <a:t>Copyright : Purple Patch Careers November 2020</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9803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Completing your journey …</a:t>
            </a:r>
            <a:endParaRPr lang="en-GB" dirty="0">
              <a:latin typeface="Kristen ITC" panose="03050502040202030202" pitchFamily="66" charset="0"/>
            </a:endParaRPr>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95736" y="1916832"/>
            <a:ext cx="3982590" cy="365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GB" smtClean="0"/>
              <a:t>Copyright : Purple Patch Careers November 2020</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96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Useful websites</a:t>
            </a:r>
            <a:endParaRPr lang="en-GB" dirty="0">
              <a:latin typeface="Kristen ITC" panose="03050502040202030202" pitchFamily="66" charset="0"/>
            </a:endParaRPr>
          </a:p>
        </p:txBody>
      </p:sp>
      <p:sp>
        <p:nvSpPr>
          <p:cNvPr id="3" name="Content Placeholder 2"/>
          <p:cNvSpPr>
            <a:spLocks noGrp="1"/>
          </p:cNvSpPr>
          <p:nvPr>
            <p:ph idx="1"/>
          </p:nvPr>
        </p:nvSpPr>
        <p:spPr>
          <a:xfrm>
            <a:off x="457200" y="1268760"/>
            <a:ext cx="8229600" cy="5040560"/>
          </a:xfrm>
        </p:spPr>
        <p:txBody>
          <a:bodyPr>
            <a:normAutofit fontScale="70000" lnSpcReduction="20000"/>
          </a:bodyPr>
          <a:lstStyle/>
          <a:p>
            <a:pPr marL="0" indent="0">
              <a:buNone/>
            </a:pPr>
            <a:endParaRPr lang="en-GB" sz="2300" dirty="0" smtClean="0"/>
          </a:p>
          <a:p>
            <a:pPr marL="0" indent="0">
              <a:buNone/>
            </a:pPr>
            <a:r>
              <a:rPr lang="en-GB" dirty="0" smtClean="0">
                <a:hlinkClick r:id="rId5"/>
              </a:rPr>
              <a:t>www.nationalcareers.service.direct.gov.uk</a:t>
            </a:r>
            <a:r>
              <a:rPr lang="en-GB" dirty="0" smtClean="0"/>
              <a:t>     </a:t>
            </a:r>
            <a:r>
              <a:rPr lang="en-GB" dirty="0"/>
              <a:t>—this site has lots of information including job profiles – </a:t>
            </a:r>
            <a:r>
              <a:rPr lang="en-GB" dirty="0" smtClean="0"/>
              <a:t>the entry </a:t>
            </a:r>
            <a:r>
              <a:rPr lang="en-GB" dirty="0"/>
              <a:t>requirements, skills and qualities required, pay and </a:t>
            </a:r>
            <a:r>
              <a:rPr lang="en-GB" dirty="0" smtClean="0"/>
              <a:t>conditions.  </a:t>
            </a:r>
            <a:r>
              <a:rPr lang="en-GB" dirty="0"/>
              <a:t>You can also create an account and complete the Skills </a:t>
            </a:r>
            <a:r>
              <a:rPr lang="en-GB" dirty="0" smtClean="0"/>
              <a:t>Assessment and Health </a:t>
            </a:r>
            <a:r>
              <a:rPr lang="en-GB" dirty="0"/>
              <a:t>Check which </a:t>
            </a:r>
            <a:r>
              <a:rPr lang="en-GB" dirty="0" smtClean="0"/>
              <a:t>help </a:t>
            </a:r>
            <a:r>
              <a:rPr lang="en-GB" dirty="0"/>
              <a:t>to identify your </a:t>
            </a:r>
            <a:r>
              <a:rPr lang="en-GB" dirty="0" smtClean="0"/>
              <a:t>interests.</a:t>
            </a:r>
          </a:p>
          <a:p>
            <a:pPr marL="0" indent="0">
              <a:buNone/>
            </a:pPr>
            <a:endParaRPr lang="en-GB" sz="2300" dirty="0" smtClean="0">
              <a:hlinkClick r:id="rId6"/>
            </a:endParaRPr>
          </a:p>
          <a:p>
            <a:pPr marL="0" indent="0">
              <a:buNone/>
            </a:pPr>
            <a:r>
              <a:rPr lang="en-GB" dirty="0" smtClean="0">
                <a:hlinkClick r:id="rId6"/>
              </a:rPr>
              <a:t>www.ucas.com</a:t>
            </a:r>
            <a:r>
              <a:rPr lang="en-GB" dirty="0" smtClean="0"/>
              <a:t>  </a:t>
            </a:r>
            <a:r>
              <a:rPr lang="en-GB" dirty="0"/>
              <a:t>—this is the site for exploring course information, entry qualifications and so on for undergraduate degree courses at university as well as degree </a:t>
            </a:r>
            <a:r>
              <a:rPr lang="en-GB" dirty="0" smtClean="0"/>
              <a:t>apprenticeships.</a:t>
            </a:r>
          </a:p>
          <a:p>
            <a:pPr marL="0" indent="0">
              <a:buNone/>
            </a:pPr>
            <a:endParaRPr lang="en-GB" sz="2300" dirty="0"/>
          </a:p>
          <a:p>
            <a:pPr marL="0" indent="0">
              <a:buNone/>
            </a:pPr>
            <a:r>
              <a:rPr lang="en-GB" dirty="0" smtClean="0">
                <a:hlinkClick r:id="rId7"/>
              </a:rPr>
              <a:t>www.findapprenticeship.service.gov.uk</a:t>
            </a:r>
            <a:r>
              <a:rPr lang="en-GB" dirty="0" smtClean="0"/>
              <a:t> – you can create an account and receive alerts about apprenticeship vacancies that interest you.</a:t>
            </a:r>
          </a:p>
          <a:p>
            <a:pPr marL="0" indent="0">
              <a:buNone/>
            </a:pPr>
            <a:endParaRPr lang="en-GB" sz="1600" dirty="0" smtClean="0"/>
          </a:p>
          <a:p>
            <a:pPr marL="0" indent="0">
              <a:buNone/>
            </a:pPr>
            <a:endParaRPr lang="en-GB" sz="1600" dirty="0" smtClean="0"/>
          </a:p>
          <a:p>
            <a:pPr marL="0" indent="0">
              <a:buNone/>
            </a:pPr>
            <a:r>
              <a:rPr lang="en-GB" sz="2900" dirty="0" smtClean="0">
                <a:latin typeface="Kristen ITC" panose="03050502040202030202" pitchFamily="66" charset="0"/>
              </a:rPr>
              <a:t>Email: </a:t>
            </a:r>
            <a:r>
              <a:rPr lang="en-GB" sz="2900" dirty="0" smtClean="0">
                <a:latin typeface="Kristen ITC" panose="03050502040202030202" pitchFamily="66" charset="0"/>
                <a:hlinkClick r:id="rId8"/>
              </a:rPr>
              <a:t>sue@purplepatchcareers.co.uk</a:t>
            </a:r>
            <a:r>
              <a:rPr lang="en-GB" sz="2900" dirty="0" smtClean="0">
                <a:latin typeface="Kristen ITC" panose="03050502040202030202" pitchFamily="66" charset="0"/>
              </a:rPr>
              <a:t> with queries.</a:t>
            </a:r>
            <a:endParaRPr lang="en-GB" sz="2900" dirty="0">
              <a:latin typeface="Kristen ITC" panose="03050502040202030202" pitchFamily="66" charset="0"/>
            </a:endParaRPr>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7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unstalls\Desktop\Documents\Purple Patch Careers\Su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683787"/>
            <a:ext cx="2016224" cy="20577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2328332"/>
            <a:ext cx="26098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8287" y="4293096"/>
            <a:ext cx="2944034" cy="195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98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So …. </a:t>
            </a:r>
            <a:r>
              <a:rPr lang="en-GB" dirty="0"/>
              <a:t>t</a:t>
            </a:r>
            <a:r>
              <a:rPr lang="en-GB" dirty="0" smtClean="0"/>
              <a:t>o begin</a:t>
            </a:r>
            <a:endParaRPr lang="en-GB" dirty="0"/>
          </a:p>
        </p:txBody>
      </p:sp>
      <p:sp>
        <p:nvSpPr>
          <p:cNvPr id="3" name="Rectangle 2"/>
          <p:cNvSpPr/>
          <p:nvPr/>
        </p:nvSpPr>
        <p:spPr>
          <a:xfrm>
            <a:off x="1115616" y="2780928"/>
            <a:ext cx="6552728" cy="369332"/>
          </a:xfrm>
          <a:prstGeom prst="rect">
            <a:avLst/>
          </a:prstGeom>
        </p:spPr>
        <p:txBody>
          <a:bodyPr wrap="square">
            <a:spAutoFit/>
          </a:bodyPr>
          <a:lstStyle/>
          <a:p>
            <a:r>
              <a:rPr lang="en-GB" dirty="0" smtClean="0">
                <a:hlinkClick r:id="rId5"/>
              </a:rPr>
              <a:t>https://www.youtube.com/watch?v=FaMTedT6P0I</a:t>
            </a:r>
            <a:endParaRPr lang="en-GB" dirty="0">
              <a:hlinkClick r:id="rId5"/>
            </a:endParaRPr>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3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Your journey ….</a:t>
            </a:r>
            <a:endParaRPr lang="en-GB" dirty="0">
              <a:latin typeface="Kristen ITC" panose="03050502040202030202" pitchFamily="66"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1412776"/>
            <a:ext cx="4838080" cy="3219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27784" y="5445224"/>
            <a:ext cx="5760640" cy="646331"/>
          </a:xfrm>
          <a:prstGeom prst="rect">
            <a:avLst/>
          </a:prstGeom>
          <a:noFill/>
        </p:spPr>
        <p:txBody>
          <a:bodyPr wrap="square" rtlCol="0">
            <a:spAutoFit/>
          </a:bodyPr>
          <a:lstStyle/>
          <a:p>
            <a:r>
              <a:rPr lang="en-GB" sz="3600" dirty="0" smtClean="0">
                <a:latin typeface="Kristen ITC" panose="03050502040202030202" pitchFamily="66" charset="0"/>
              </a:rPr>
              <a:t>Starts with a first step</a:t>
            </a:r>
            <a:endParaRPr lang="en-GB" sz="3600" dirty="0">
              <a:latin typeface="Kristen ITC" panose="03050502040202030202" pitchFamily="66" charset="0"/>
            </a:endParaRPr>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14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Reflect …</a:t>
            </a:r>
            <a:endParaRPr lang="en-GB" dirty="0">
              <a:latin typeface="Kristen ITC" panose="03050502040202030202" pitchFamily="66"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988840"/>
            <a:ext cx="6696744" cy="284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ooter Placeholder 2"/>
          <p:cNvSpPr>
            <a:spLocks noGrp="1"/>
          </p:cNvSpPr>
          <p:nvPr>
            <p:ph type="ftr" sz="quarter" idx="11"/>
          </p:nvPr>
        </p:nvSpPr>
        <p:spPr/>
        <p:txBody>
          <a:bodyPr/>
          <a:lstStyle/>
          <a:p>
            <a:r>
              <a:rPr lang="en-GB" smtClean="0"/>
              <a:t>Copyright : Purple Patch Careers November 2020</a:t>
            </a:r>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21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Next step …CREATE</a:t>
            </a:r>
            <a:endParaRPr lang="en-GB" dirty="0">
              <a:latin typeface="Kristen ITC" panose="03050502040202030202" pitchFamily="66" charset="0"/>
            </a:endParaRPr>
          </a:p>
        </p:txBody>
      </p:sp>
      <p:sp>
        <p:nvSpPr>
          <p:cNvPr id="3" name="TextBox 2"/>
          <p:cNvSpPr txBox="1"/>
          <p:nvPr/>
        </p:nvSpPr>
        <p:spPr>
          <a:xfrm>
            <a:off x="683568" y="1556792"/>
            <a:ext cx="7344816" cy="4339650"/>
          </a:xfrm>
          <a:prstGeom prst="rect">
            <a:avLst/>
          </a:prstGeom>
          <a:noFill/>
        </p:spPr>
        <p:txBody>
          <a:bodyPr wrap="square" rtlCol="0">
            <a:spAutoFit/>
          </a:bodyPr>
          <a:lstStyle/>
          <a:p>
            <a:r>
              <a:rPr lang="en-GB" sz="3600" dirty="0" smtClean="0">
                <a:latin typeface="Kristen ITC" panose="03050502040202030202" pitchFamily="66" charset="0"/>
              </a:rPr>
              <a:t>Just as in the computer game you need to devise an action plan:</a:t>
            </a:r>
          </a:p>
          <a:p>
            <a:endParaRPr lang="en-GB" sz="2400" dirty="0" smtClean="0">
              <a:latin typeface="Kristen ITC" panose="03050502040202030202" pitchFamily="66" charset="0"/>
            </a:endParaRPr>
          </a:p>
          <a:p>
            <a:r>
              <a:rPr lang="en-GB" sz="2400" dirty="0" smtClean="0">
                <a:latin typeface="Kristen ITC" panose="03050502040202030202" pitchFamily="66" charset="0"/>
              </a:rPr>
              <a:t>What </a:t>
            </a:r>
          </a:p>
          <a:p>
            <a:r>
              <a:rPr lang="en-GB" sz="2400" dirty="0" smtClean="0">
                <a:latin typeface="Kristen ITC" panose="03050502040202030202" pitchFamily="66" charset="0"/>
              </a:rPr>
              <a:t>Where</a:t>
            </a:r>
          </a:p>
          <a:p>
            <a:r>
              <a:rPr lang="en-GB" sz="2400" dirty="0" smtClean="0">
                <a:latin typeface="Kristen ITC" panose="03050502040202030202" pitchFamily="66" charset="0"/>
              </a:rPr>
              <a:t>Who</a:t>
            </a:r>
          </a:p>
          <a:p>
            <a:r>
              <a:rPr lang="en-GB" sz="2400" dirty="0" smtClean="0">
                <a:latin typeface="Kristen ITC" panose="03050502040202030202" pitchFamily="66" charset="0"/>
              </a:rPr>
              <a:t>When</a:t>
            </a:r>
          </a:p>
          <a:p>
            <a:r>
              <a:rPr lang="en-GB" sz="2400" dirty="0" smtClean="0">
                <a:latin typeface="Kristen ITC" panose="03050502040202030202" pitchFamily="66" charset="0"/>
              </a:rPr>
              <a:t>Why</a:t>
            </a:r>
          </a:p>
          <a:p>
            <a:r>
              <a:rPr lang="en-GB" sz="2400" dirty="0" smtClean="0">
                <a:latin typeface="Kristen ITC" panose="03050502040202030202" pitchFamily="66" charset="0"/>
              </a:rPr>
              <a:t>How</a:t>
            </a:r>
            <a:endParaRPr lang="en-GB" sz="3600" dirty="0">
              <a:latin typeface="Kristen ITC" panose="03050502040202030202" pitchFamily="66" charset="0"/>
            </a:endParaRPr>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461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Now …EXPLORE</a:t>
            </a:r>
            <a:endParaRPr lang="en-GB" dirty="0">
              <a:latin typeface="Kristen ITC" panose="03050502040202030202" pitchFamily="66" charset="0"/>
            </a:endParaRPr>
          </a:p>
        </p:txBody>
      </p:sp>
      <p:sp>
        <p:nvSpPr>
          <p:cNvPr id="3" name="TextBox 2"/>
          <p:cNvSpPr txBox="1"/>
          <p:nvPr/>
        </p:nvSpPr>
        <p:spPr>
          <a:xfrm>
            <a:off x="611560" y="1844824"/>
            <a:ext cx="7416824" cy="3785652"/>
          </a:xfrm>
          <a:prstGeom prst="rect">
            <a:avLst/>
          </a:prstGeom>
          <a:noFill/>
        </p:spPr>
        <p:txBody>
          <a:bodyPr wrap="square" rtlCol="0">
            <a:spAutoFit/>
          </a:bodyPr>
          <a:lstStyle/>
          <a:p>
            <a:r>
              <a:rPr lang="en-GB" sz="3600" dirty="0" smtClean="0">
                <a:latin typeface="Kristen ITC" panose="03050502040202030202" pitchFamily="66" charset="0"/>
              </a:rPr>
              <a:t>The opportunities available</a:t>
            </a:r>
          </a:p>
          <a:p>
            <a:endParaRPr lang="en-GB" sz="3600" dirty="0">
              <a:latin typeface="Kristen ITC" panose="03050502040202030202" pitchFamily="66" charset="0"/>
            </a:endParaRPr>
          </a:p>
          <a:p>
            <a:r>
              <a:rPr lang="en-GB" sz="2400" dirty="0" smtClean="0">
                <a:latin typeface="Kristen ITC" panose="03050502040202030202" pitchFamily="66" charset="0"/>
              </a:rPr>
              <a:t>You need to understand the 3R’s</a:t>
            </a:r>
          </a:p>
          <a:p>
            <a:endParaRPr lang="en-GB" sz="2400" dirty="0">
              <a:latin typeface="Kristen ITC" panose="03050502040202030202" pitchFamily="66" charset="0"/>
            </a:endParaRPr>
          </a:p>
          <a:p>
            <a:r>
              <a:rPr lang="en-GB" sz="2400" dirty="0" smtClean="0">
                <a:latin typeface="Kristen ITC" panose="03050502040202030202" pitchFamily="66" charset="0"/>
              </a:rPr>
              <a:t>Academic</a:t>
            </a:r>
          </a:p>
          <a:p>
            <a:endParaRPr lang="en-GB" sz="2400" dirty="0">
              <a:latin typeface="Kristen ITC" panose="03050502040202030202" pitchFamily="66" charset="0"/>
            </a:endParaRPr>
          </a:p>
          <a:p>
            <a:r>
              <a:rPr lang="en-GB" sz="2400" dirty="0" smtClean="0">
                <a:latin typeface="Kristen ITC" panose="03050502040202030202" pitchFamily="66" charset="0"/>
              </a:rPr>
              <a:t>Vocational</a:t>
            </a:r>
          </a:p>
          <a:p>
            <a:endParaRPr lang="en-GB" sz="2400" dirty="0">
              <a:latin typeface="Kristen ITC" panose="03050502040202030202" pitchFamily="66" charset="0"/>
            </a:endParaRPr>
          </a:p>
          <a:p>
            <a:r>
              <a:rPr lang="en-GB" sz="2400" dirty="0" smtClean="0">
                <a:latin typeface="Kristen ITC" panose="03050502040202030202" pitchFamily="66" charset="0"/>
              </a:rPr>
              <a:t>Apprenticeship</a:t>
            </a:r>
            <a:endParaRPr lang="en-GB" sz="2400" dirty="0">
              <a:latin typeface="Kristen ITC" panose="03050502040202030202" pitchFamily="66" charset="0"/>
            </a:endParaRPr>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17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The Academic Route</a:t>
            </a:r>
            <a:endParaRPr lang="en-GB" dirty="0">
              <a:latin typeface="Kristen ITC" panose="03050502040202030202" pitchFamily="66" charset="0"/>
            </a:endParaRPr>
          </a:p>
        </p:txBody>
      </p:sp>
      <p:sp>
        <p:nvSpPr>
          <p:cNvPr id="3" name="Content Placeholder 2"/>
          <p:cNvSpPr>
            <a:spLocks noGrp="1"/>
          </p:cNvSpPr>
          <p:nvPr>
            <p:ph idx="1"/>
          </p:nvPr>
        </p:nvSpPr>
        <p:spPr/>
        <p:txBody>
          <a:bodyPr>
            <a:normAutofit fontScale="92500" lnSpcReduction="10000"/>
          </a:bodyPr>
          <a:lstStyle/>
          <a:p>
            <a:r>
              <a:rPr lang="en-GB" dirty="0" smtClean="0"/>
              <a:t>This post 16 route is suited to students with a preference for learning by writing assignments, reading widely and tackling examinations. </a:t>
            </a:r>
          </a:p>
          <a:p>
            <a:r>
              <a:rPr lang="en-GB" dirty="0" smtClean="0"/>
              <a:t>Most students choose three or four subjects to study .</a:t>
            </a:r>
          </a:p>
          <a:p>
            <a:r>
              <a:rPr lang="en-GB" dirty="0" smtClean="0"/>
              <a:t> Students continuing their education in a Sixth Form environment usually intend to go on to university so it is wise to check the entry requirements for degree courses before finalising the subject combination.  </a:t>
            </a:r>
            <a:endParaRPr lang="en-GB" dirty="0"/>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42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latin typeface="Kristen ITC" panose="03050502040202030202" pitchFamily="66" charset="0"/>
              </a:rPr>
              <a:t>The Vocational Route</a:t>
            </a:r>
            <a:endParaRPr lang="en-GB" dirty="0">
              <a:latin typeface="Kristen ITC" panose="03050502040202030202" pitchFamily="66" charset="0"/>
            </a:endParaRPr>
          </a:p>
        </p:txBody>
      </p:sp>
      <p:sp>
        <p:nvSpPr>
          <p:cNvPr id="3" name="Content Placeholder 2"/>
          <p:cNvSpPr>
            <a:spLocks noGrp="1"/>
          </p:cNvSpPr>
          <p:nvPr>
            <p:ph idx="1"/>
          </p:nvPr>
        </p:nvSpPr>
        <p:spPr/>
        <p:txBody>
          <a:bodyPr>
            <a:normAutofit fontScale="77500" lnSpcReduction="20000"/>
          </a:bodyPr>
          <a:lstStyle/>
          <a:p>
            <a:r>
              <a:rPr lang="en-GB" dirty="0" smtClean="0"/>
              <a:t>This route is suitable for students who want to combine theory and practical work. </a:t>
            </a:r>
          </a:p>
          <a:p>
            <a:r>
              <a:rPr lang="en-GB" dirty="0" smtClean="0"/>
              <a:t>Most courses take between one and two years to complete, this depends on the size and level of the vocational qualification.  Many courses are classroom based. Some include work experience.</a:t>
            </a:r>
          </a:p>
          <a:p>
            <a:r>
              <a:rPr lang="en-GB" dirty="0" smtClean="0"/>
              <a:t>These are work-related qualifications that employers and professional bodies helped to develop. </a:t>
            </a:r>
          </a:p>
          <a:p>
            <a:r>
              <a:rPr lang="en-GB" dirty="0" smtClean="0"/>
              <a:t>Vocational qualifications are available at many different levels. Most people aged 16 to 19 study for  qualifications at Entry Level to Level 3 .</a:t>
            </a:r>
          </a:p>
          <a:p>
            <a:r>
              <a:rPr lang="en-GB" dirty="0" smtClean="0"/>
              <a:t>Entry requirements depend on where you study and on the subject and level of your qualification. </a:t>
            </a:r>
            <a:endParaRPr lang="en-GB" dirty="0"/>
          </a:p>
        </p:txBody>
      </p:sp>
      <p:sp>
        <p:nvSpPr>
          <p:cNvPr id="4" name="Footer Placeholder 3"/>
          <p:cNvSpPr>
            <a:spLocks noGrp="1"/>
          </p:cNvSpPr>
          <p:nvPr>
            <p:ph type="ftr" sz="quarter" idx="11"/>
          </p:nvPr>
        </p:nvSpPr>
        <p:spPr/>
        <p:txBody>
          <a:bodyPr/>
          <a:lstStyle/>
          <a:p>
            <a:r>
              <a:rPr lang="en-GB" smtClean="0"/>
              <a:t>Copyright : Purple Patch Careers November 2020</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054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6029</TotalTime>
  <Words>888</Words>
  <Application>Microsoft Office PowerPoint</Application>
  <PresentationFormat>On-screen Show (4:3)</PresentationFormat>
  <Paragraphs>89</Paragraphs>
  <Slides>15</Slides>
  <Notes>15</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   Options at 16+  Presentation    </vt:lpstr>
      <vt:lpstr>PowerPoint Presentation</vt:lpstr>
      <vt:lpstr>So …. to begin</vt:lpstr>
      <vt:lpstr>Your journey ….</vt:lpstr>
      <vt:lpstr>Reflect …</vt:lpstr>
      <vt:lpstr>Next step …CREATE</vt:lpstr>
      <vt:lpstr>Now …EXPLORE</vt:lpstr>
      <vt:lpstr>The Academic Route</vt:lpstr>
      <vt:lpstr>The Vocational Route</vt:lpstr>
      <vt:lpstr>The Apprenticeship Route</vt:lpstr>
      <vt:lpstr>A new qualification – a ‘T’ Level</vt:lpstr>
      <vt:lpstr>So … to DISCOVER</vt:lpstr>
      <vt:lpstr>PowerPoint Presentation</vt:lpstr>
      <vt:lpstr>Completing your journey …</vt:lpstr>
      <vt:lpstr>Useful websites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Tunstalls</dc:creator>
  <cp:lastModifiedBy>Tunstalls</cp:lastModifiedBy>
  <cp:revision>23</cp:revision>
  <cp:lastPrinted>2020-10-29T09:30:05Z</cp:lastPrinted>
  <dcterms:created xsi:type="dcterms:W3CDTF">2020-10-24T11:04:41Z</dcterms:created>
  <dcterms:modified xsi:type="dcterms:W3CDTF">2021-01-29T11:12:49Z</dcterms:modified>
</cp:coreProperties>
</file>